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535" autoAdjust="0"/>
  </p:normalViewPr>
  <p:slideViewPr>
    <p:cSldViewPr>
      <p:cViewPr varScale="1">
        <p:scale>
          <a:sx n="64" d="100"/>
          <a:sy n="64" d="100"/>
        </p:scale>
        <p:origin x="92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smtClean="0"/>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smtClean="0"/>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extLst/>
          </a:lstStyle>
          <a:p>
            <a:fld id="{A5FC542B-D9BE-466B-8E4D-50191337C0FA}" type="datetimeFigureOut">
              <a:rPr lang="nl-NL" smtClean="0"/>
              <a:t>20-1-2016</a:t>
            </a:fld>
            <a:endParaRPr lang="nl-NL"/>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58DB0E3-83C1-408C-B39C-079B0DAEEE31}" type="slidenum">
              <a:rPr lang="nl-NL" smtClean="0"/>
              <a:t>‹nr.›</a:t>
            </a:fld>
            <a:endParaRPr lang="nl-NL"/>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extLst/>
          </a:lstStyle>
          <a:p>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A5FC542B-D9BE-466B-8E4D-50191337C0FA}" type="datetimeFigureOut">
              <a:rPr lang="nl-NL" smtClean="0"/>
              <a:t>20-1-2016</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A58DB0E3-83C1-408C-B39C-079B0DAEEE31}"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A5FC542B-D9BE-466B-8E4D-50191337C0FA}" type="datetimeFigureOut">
              <a:rPr lang="nl-NL" smtClean="0"/>
              <a:t>20-1-2016</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A58DB0E3-83C1-408C-B39C-079B0DAEEE31}"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A5FC542B-D9BE-466B-8E4D-50191337C0FA}" type="datetimeFigureOut">
              <a:rPr lang="nl-NL" smtClean="0"/>
              <a:t>20-1-2016</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A58DB0E3-83C1-408C-B39C-079B0DAEEE31}"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smtClean="0"/>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extLst/>
          </a:lstStyle>
          <a:p>
            <a:fld id="{A5FC542B-D9BE-466B-8E4D-50191337C0FA}" type="datetimeFigureOut">
              <a:rPr lang="nl-NL" smtClean="0"/>
              <a:t>20-1-2016</a:t>
            </a:fld>
            <a:endParaRPr lang="nl-NL"/>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58DB0E3-83C1-408C-B39C-079B0DAEEE31}" type="slidenum">
              <a:rPr lang="nl-NL" smtClean="0"/>
              <a:t>‹nr.›</a:t>
            </a:fld>
            <a:endParaRPr lang="nl-NL"/>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extLst/>
          </a:lstStyle>
          <a:p>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fld id="{A5FC542B-D9BE-466B-8E4D-50191337C0FA}" type="datetimeFigureOut">
              <a:rPr lang="nl-NL" smtClean="0"/>
              <a:t>20-1-2016</a:t>
            </a:fld>
            <a:endParaRPr lang="nl-NL"/>
          </a:p>
        </p:txBody>
      </p:sp>
      <p:sp>
        <p:nvSpPr>
          <p:cNvPr id="6" name="Tijdelijke aanduiding voor voettekst 5"/>
          <p:cNvSpPr>
            <a:spLocks noGrp="1"/>
          </p:cNvSpPr>
          <p:nvPr>
            <p:ph type="ftr" sz="quarter" idx="11"/>
          </p:nvPr>
        </p:nvSpPr>
        <p:spPr/>
        <p:txBody>
          <a:bodyPr/>
          <a:lstStyle>
            <a:extLst/>
          </a:lstStyle>
          <a:p>
            <a:endParaRPr lang="nl-NL"/>
          </a:p>
        </p:txBody>
      </p:sp>
      <p:sp>
        <p:nvSpPr>
          <p:cNvPr id="7" name="Tijdelijke aanduiding voor dianummer 6"/>
          <p:cNvSpPr>
            <a:spLocks noGrp="1"/>
          </p:cNvSpPr>
          <p:nvPr>
            <p:ph type="sldNum" sz="quarter" idx="12"/>
          </p:nvPr>
        </p:nvSpPr>
        <p:spPr>
          <a:xfrm>
            <a:off x="8641080" y="6514568"/>
            <a:ext cx="464288" cy="274320"/>
          </a:xfrm>
        </p:spPr>
        <p:txBody>
          <a:bodyPr/>
          <a:lstStyle>
            <a:extLst/>
          </a:lstStyle>
          <a:p>
            <a:fld id="{A58DB0E3-83C1-408C-B39C-079B0DAEEE31}" type="slidenum">
              <a:rPr lang="nl-NL" smtClean="0"/>
              <a:t>‹nr.›</a:t>
            </a:fld>
            <a:endParaRPr lang="nl-NL"/>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extLst/>
          </a:lstStyle>
          <a:p>
            <a:fld id="{A5FC542B-D9BE-466B-8E4D-50191337C0FA}" type="datetimeFigureOut">
              <a:rPr lang="nl-NL" smtClean="0"/>
              <a:t>20-1-2016</a:t>
            </a:fld>
            <a:endParaRPr lang="nl-NL"/>
          </a:p>
        </p:txBody>
      </p:sp>
      <p:sp>
        <p:nvSpPr>
          <p:cNvPr id="8" name="Tijdelijke aanduiding voor voettekst 7"/>
          <p:cNvSpPr>
            <a:spLocks noGrp="1"/>
          </p:cNvSpPr>
          <p:nvPr>
            <p:ph type="ftr" sz="quarter" idx="11"/>
          </p:nvPr>
        </p:nvSpPr>
        <p:spPr/>
        <p:txBody>
          <a:bodyPr/>
          <a:lstStyle>
            <a:extLst/>
          </a:lstStyle>
          <a:p>
            <a:endParaRPr lang="nl-NL"/>
          </a:p>
        </p:txBody>
      </p:sp>
      <p:sp>
        <p:nvSpPr>
          <p:cNvPr id="9" name="Tijdelijke aanduiding voor dianummer 8"/>
          <p:cNvSpPr>
            <a:spLocks noGrp="1"/>
          </p:cNvSpPr>
          <p:nvPr>
            <p:ph type="sldNum" sz="quarter" idx="12"/>
          </p:nvPr>
        </p:nvSpPr>
        <p:spPr>
          <a:xfrm>
            <a:off x="8641080" y="6514568"/>
            <a:ext cx="464288" cy="274320"/>
          </a:xfrm>
        </p:spPr>
        <p:txBody>
          <a:bodyPr/>
          <a:lstStyle>
            <a:extLst/>
          </a:lstStyle>
          <a:p>
            <a:fld id="{A58DB0E3-83C1-408C-B39C-079B0DAEEE31}"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extLst/>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extLst/>
          </a:lstStyle>
          <a:p>
            <a:fld id="{A5FC542B-D9BE-466B-8E4D-50191337C0FA}" type="datetimeFigureOut">
              <a:rPr lang="nl-NL" smtClean="0"/>
              <a:t>20-1-2016</a:t>
            </a:fld>
            <a:endParaRPr lang="nl-NL"/>
          </a:p>
        </p:txBody>
      </p:sp>
      <p:sp>
        <p:nvSpPr>
          <p:cNvPr id="4" name="Tijdelijke aanduiding voor voettekst 3"/>
          <p:cNvSpPr>
            <a:spLocks noGrp="1"/>
          </p:cNvSpPr>
          <p:nvPr>
            <p:ph type="ftr" sz="quarter" idx="11"/>
          </p:nvPr>
        </p:nvSpPr>
        <p:spPr/>
        <p:txBody>
          <a:bodyPr/>
          <a:lstStyle>
            <a:extLst/>
          </a:lstStyle>
          <a:p>
            <a:endParaRPr lang="nl-NL"/>
          </a:p>
        </p:txBody>
      </p:sp>
      <p:sp>
        <p:nvSpPr>
          <p:cNvPr id="5" name="Tijdelijke aanduiding voor dianummer 4"/>
          <p:cNvSpPr>
            <a:spLocks noGrp="1"/>
          </p:cNvSpPr>
          <p:nvPr>
            <p:ph type="sldNum" sz="quarter" idx="12"/>
          </p:nvPr>
        </p:nvSpPr>
        <p:spPr/>
        <p:txBody>
          <a:bodyPr/>
          <a:lstStyle>
            <a:extLst/>
          </a:lstStyle>
          <a:p>
            <a:fld id="{A58DB0E3-83C1-408C-B39C-079B0DAEEE31}" type="slidenum">
              <a:rPr lang="nl-NL" smtClean="0"/>
              <a:t>‹nr.›</a:t>
            </a:fld>
            <a:endParaRPr lang="nl-NL"/>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extLst/>
          </a:lstStyle>
          <a:p>
            <a:fld id="{A5FC542B-D9BE-466B-8E4D-50191337C0FA}" type="datetimeFigureOut">
              <a:rPr lang="nl-NL" smtClean="0"/>
              <a:t>20-1-2016</a:t>
            </a:fld>
            <a:endParaRPr lang="nl-NL"/>
          </a:p>
        </p:txBody>
      </p:sp>
      <p:sp>
        <p:nvSpPr>
          <p:cNvPr id="3" name="Tijdelijke aanduiding voor voettekst 2"/>
          <p:cNvSpPr>
            <a:spLocks noGrp="1"/>
          </p:cNvSpPr>
          <p:nvPr>
            <p:ph type="ftr" sz="quarter" idx="11"/>
          </p:nvPr>
        </p:nvSpPr>
        <p:spPr/>
        <p:txBody>
          <a:bodyPr/>
          <a:lstStyle>
            <a:extLst/>
          </a:lstStyle>
          <a:p>
            <a:endParaRPr lang="nl-NL"/>
          </a:p>
        </p:txBody>
      </p:sp>
      <p:sp>
        <p:nvSpPr>
          <p:cNvPr id="4" name="Tijdelijke aanduiding voor dianummer 3"/>
          <p:cNvSpPr>
            <a:spLocks noGrp="1"/>
          </p:cNvSpPr>
          <p:nvPr>
            <p:ph type="sldNum" sz="quarter" idx="12"/>
          </p:nvPr>
        </p:nvSpPr>
        <p:spPr/>
        <p:txBody>
          <a:bodyPr/>
          <a:lstStyle>
            <a:extLst/>
          </a:lstStyle>
          <a:p>
            <a:fld id="{A58DB0E3-83C1-408C-B39C-079B0DAEEE31}"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extLst/>
          </a:lstStyle>
          <a:p>
            <a:fld id="{A5FC542B-D9BE-466B-8E4D-50191337C0FA}" type="datetimeFigureOut">
              <a:rPr lang="nl-NL" smtClean="0"/>
              <a:t>20-1-2016</a:t>
            </a:fld>
            <a:endParaRPr lang="nl-NL"/>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58DB0E3-83C1-408C-B39C-079B0DAEEE31}" type="slidenum">
              <a:rPr lang="nl-NL" smtClean="0"/>
              <a:t>‹nr.›</a:t>
            </a:fld>
            <a:endParaRPr lang="nl-NL"/>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extLst/>
          </a:lstStyle>
          <a:p>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smtClean="0"/>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smtClean="0"/>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smtClean="0">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extLst/>
          </a:lstStyle>
          <a:p>
            <a:fld id="{A5FC542B-D9BE-466B-8E4D-50191337C0FA}" type="datetimeFigureOut">
              <a:rPr lang="nl-NL" smtClean="0"/>
              <a:t>20-1-2016</a:t>
            </a:fld>
            <a:endParaRPr lang="nl-NL"/>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58DB0E3-83C1-408C-B39C-079B0DAEEE31}" type="slidenum">
              <a:rPr lang="nl-NL" smtClean="0"/>
              <a:t>‹nr.›</a:t>
            </a:fld>
            <a:endParaRPr lang="nl-NL"/>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extLst/>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5FC542B-D9BE-466B-8E4D-50191337C0FA}" type="datetimeFigureOut">
              <a:rPr lang="nl-NL" smtClean="0"/>
              <a:t>20-1-2016</a:t>
            </a:fld>
            <a:endParaRPr lang="nl-NL"/>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A58DB0E3-83C1-408C-B39C-079B0DAEEE31}" type="slidenum">
              <a:rPr lang="nl-NL" smtClean="0"/>
              <a:t>‹nr.›</a:t>
            </a:fld>
            <a:endParaRPr lang="nl-NL"/>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wiki/File:Succisa_pratensis01.jp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Flora en </a:t>
            </a:r>
            <a:r>
              <a:rPr lang="nl-NL" dirty="0" smtClean="0"/>
              <a:t>Faunawet </a:t>
            </a:r>
            <a:endParaRPr lang="nl-NL" dirty="0"/>
          </a:p>
        </p:txBody>
      </p:sp>
      <p:sp>
        <p:nvSpPr>
          <p:cNvPr id="3" name="Ondertitel 2"/>
          <p:cNvSpPr>
            <a:spLocks noGrp="1"/>
          </p:cNvSpPr>
          <p:nvPr>
            <p:ph type="subTitle" idx="1"/>
          </p:nvPr>
        </p:nvSpPr>
        <p:spPr/>
        <p:txBody>
          <a:bodyPr/>
          <a:lstStyle/>
          <a:p>
            <a:r>
              <a:rPr lang="nl-NL" dirty="0" smtClean="0"/>
              <a:t>Soortenlijst 281-300</a:t>
            </a:r>
            <a:endParaRPr lang="nl-NL" dirty="0" smtClean="0"/>
          </a:p>
          <a:p>
            <a:r>
              <a:rPr lang="nl-NL" dirty="0" smtClean="0"/>
              <a:t>Tabel 2 soorten</a:t>
            </a:r>
            <a:endParaRPr lang="nl-NL" dirty="0"/>
          </a:p>
        </p:txBody>
      </p:sp>
    </p:spTree>
    <p:extLst>
      <p:ext uri="{BB962C8B-B14F-4D97-AF65-F5344CB8AC3E}">
        <p14:creationId xmlns:p14="http://schemas.microsoft.com/office/powerpoint/2010/main" val="937670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Gele helmbloem</a:t>
            </a:r>
            <a:endParaRPr lang="nl-NL" dirty="0"/>
          </a:p>
        </p:txBody>
      </p:sp>
      <p:sp>
        <p:nvSpPr>
          <p:cNvPr id="3" name="Tijdelijke aanduiding voor inhoud 2"/>
          <p:cNvSpPr>
            <a:spLocks noGrp="1"/>
          </p:cNvSpPr>
          <p:nvPr>
            <p:ph idx="1"/>
          </p:nvPr>
        </p:nvSpPr>
        <p:spPr/>
        <p:txBody>
          <a:bodyPr>
            <a:normAutofit/>
          </a:bodyPr>
          <a:lstStyle/>
          <a:p>
            <a:r>
              <a:rPr lang="nl-NL" sz="1400" dirty="0" smtClean="0"/>
              <a:t>Oude kademuren, trottoirs en andere stenen plaatsen.</a:t>
            </a:r>
          </a:p>
          <a:p>
            <a:r>
              <a:rPr lang="nl-NL" sz="1400" dirty="0"/>
              <a:t>De plant heeft voorkeur voor een plek in de halfschaduw op licht zure, humusrijke grond.</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473095"/>
            <a:ext cx="5250159" cy="3484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5422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Gevlekte orchis</a:t>
            </a:r>
            <a:endParaRPr lang="nl-NL" dirty="0"/>
          </a:p>
        </p:txBody>
      </p:sp>
      <p:sp>
        <p:nvSpPr>
          <p:cNvPr id="3" name="Tijdelijke aanduiding voor inhoud 2"/>
          <p:cNvSpPr>
            <a:spLocks noGrp="1"/>
          </p:cNvSpPr>
          <p:nvPr>
            <p:ph idx="1"/>
          </p:nvPr>
        </p:nvSpPr>
        <p:spPr/>
        <p:txBody>
          <a:bodyPr>
            <a:normAutofit/>
          </a:bodyPr>
          <a:lstStyle/>
          <a:p>
            <a:r>
              <a:rPr lang="nl-NL" sz="1600" dirty="0"/>
              <a:t>De plant groeit op matig voedselrijke, natte tot vochtige grond in grasland, op heidevelden en in de duinen.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060847"/>
            <a:ext cx="3384376" cy="4512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0448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Jeneverbes</a:t>
            </a:r>
            <a:endParaRPr lang="nl-NL" dirty="0"/>
          </a:p>
        </p:txBody>
      </p:sp>
      <p:sp>
        <p:nvSpPr>
          <p:cNvPr id="3" name="Tijdelijke aanduiding voor inhoud 2"/>
          <p:cNvSpPr>
            <a:spLocks noGrp="1"/>
          </p:cNvSpPr>
          <p:nvPr>
            <p:ph idx="1"/>
          </p:nvPr>
        </p:nvSpPr>
        <p:spPr>
          <a:xfrm>
            <a:off x="457200" y="1646237"/>
            <a:ext cx="3106688" cy="4526280"/>
          </a:xfrm>
        </p:spPr>
        <p:txBody>
          <a:bodyPr>
            <a:normAutofit fontScale="92500" lnSpcReduction="20000"/>
          </a:bodyPr>
          <a:lstStyle/>
          <a:p>
            <a:r>
              <a:rPr lang="nl-NL" sz="1400" dirty="0"/>
              <a:t>Voor het voortbestaan van de jeneverbes is het belangrijk dat er voldoende exemplaren in de buurt staan en dat ze vrij staan; de wind moet met name tijdens de bloei vrij spel hebben. Dit om het zogenaamde roken van de bomen te waarborgen. De plant verspreidt namelijk tijdens de bloei wolken van stuifmeel. De grote lijster eet de kegelbessen en verspreidt op deze wijze de zaden.</a:t>
            </a:r>
          </a:p>
          <a:p>
            <a:endParaRPr lang="nl-NL" sz="1400" dirty="0"/>
          </a:p>
          <a:p>
            <a:r>
              <a:rPr lang="nl-NL" sz="1400" dirty="0"/>
              <a:t>Jeneverbes komt in Nederland voor op arme zandverstuivings- en heidelandschappen. Er vindt nauwelijks natuurlijke verjonging plaats. Een uitzondering zijn bepaalde terreinen van het Nederlandse Ministerie van Defensie waar de bodem regelmatig wordt verstoord. De Jeneverbes is een pionierssoort waarvan de zaden kiemen in minerale bodems (lees: stuifzanden) na enkele natte jaren.</a:t>
            </a:r>
          </a:p>
          <a:p>
            <a:endParaRPr lang="nl-NL" sz="1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556792"/>
            <a:ext cx="3277251" cy="4369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5242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Kleine zonnedauw</a:t>
            </a:r>
            <a:endParaRPr lang="nl-NL" dirty="0"/>
          </a:p>
        </p:txBody>
      </p:sp>
      <p:sp>
        <p:nvSpPr>
          <p:cNvPr id="3" name="Tijdelijke aanduiding voor inhoud 2"/>
          <p:cNvSpPr>
            <a:spLocks noGrp="1"/>
          </p:cNvSpPr>
          <p:nvPr>
            <p:ph idx="1"/>
          </p:nvPr>
        </p:nvSpPr>
        <p:spPr/>
        <p:txBody>
          <a:bodyPr/>
          <a:lstStyle/>
          <a:p>
            <a:r>
              <a:rPr lang="nl-NL" sz="1600" dirty="0"/>
              <a:t>De kleine zonnedauw komt voor op stikstofarme, natte, zure heidevelden en veengrond</a:t>
            </a:r>
            <a:r>
              <a:rPr lang="nl-NL" dirty="0"/>
              <a:t>.</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3228" y="2708919"/>
            <a:ext cx="4888772" cy="3263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888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Kluwenklokje</a:t>
            </a:r>
            <a:endParaRPr lang="nl-NL" dirty="0"/>
          </a:p>
        </p:txBody>
      </p:sp>
      <p:sp>
        <p:nvSpPr>
          <p:cNvPr id="3" name="Tijdelijke aanduiding voor inhoud 2"/>
          <p:cNvSpPr>
            <a:spLocks noGrp="1"/>
          </p:cNvSpPr>
          <p:nvPr>
            <p:ph idx="1"/>
          </p:nvPr>
        </p:nvSpPr>
        <p:spPr>
          <a:xfrm>
            <a:off x="457200" y="1646237"/>
            <a:ext cx="4402832" cy="4526280"/>
          </a:xfrm>
        </p:spPr>
        <p:txBody>
          <a:bodyPr>
            <a:normAutofit/>
          </a:bodyPr>
          <a:lstStyle/>
          <a:p>
            <a:r>
              <a:rPr lang="nl-NL" sz="1600" dirty="0"/>
              <a:t>Het kluwenklokje staat op de Nederlandse Rode Lijst van planten als zeer zeldzaam en sterk afgenomen. Het is een grijsviltig behaarde plant die minimaal 30 centimeter hoog wordt. De soort wordt als sierplant gekweekt, maar groeit ook in het wild. In het wild is de soort te vinden op grazige plekken in bermen en bij rivierdijken.</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484784"/>
            <a:ext cx="3105133" cy="46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9609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Koraalwortel</a:t>
            </a:r>
            <a:endParaRPr lang="nl-NL" dirty="0"/>
          </a:p>
        </p:txBody>
      </p:sp>
      <p:sp>
        <p:nvSpPr>
          <p:cNvPr id="3" name="Tijdelijke aanduiding voor inhoud 2"/>
          <p:cNvSpPr>
            <a:spLocks noGrp="1"/>
          </p:cNvSpPr>
          <p:nvPr>
            <p:ph idx="1"/>
          </p:nvPr>
        </p:nvSpPr>
        <p:spPr>
          <a:xfrm>
            <a:off x="457200" y="1646237"/>
            <a:ext cx="4258816" cy="4526280"/>
          </a:xfrm>
        </p:spPr>
        <p:txBody>
          <a:bodyPr>
            <a:normAutofit/>
          </a:bodyPr>
          <a:lstStyle/>
          <a:p>
            <a:r>
              <a:rPr lang="nl-NL" sz="1700" dirty="0"/>
              <a:t>Het is een teer plantje zonder bladeren, dat 5-30 cm hoog kan worden. Koraalwortel heeft een vlezige wortelstok, die koraalachtig vertakt is</a:t>
            </a:r>
            <a:r>
              <a:rPr lang="nl-NL" sz="1700" dirty="0" smtClean="0"/>
              <a:t>. </a:t>
            </a:r>
            <a:r>
              <a:rPr lang="nl-NL" sz="1700" dirty="0"/>
              <a:t>De plant bloeit in mei tot juni met gele bloempjes, die tot acht stuks bij elkaar aan de top van de stengel zitten. </a:t>
            </a:r>
            <a:endParaRPr lang="nl-NL" sz="1700" dirty="0" smtClean="0"/>
          </a:p>
          <a:p>
            <a:endParaRPr lang="nl-NL" sz="1700" dirty="0"/>
          </a:p>
          <a:p>
            <a:r>
              <a:rPr lang="nl-NL" sz="1700" dirty="0" smtClean="0"/>
              <a:t>De </a:t>
            </a:r>
            <a:r>
              <a:rPr lang="nl-NL" sz="1700" dirty="0"/>
              <a:t>koraalwortel is een kensoort voor de klasse van de </a:t>
            </a:r>
            <a:r>
              <a:rPr lang="nl-NL" sz="1700" dirty="0" smtClean="0"/>
              <a:t>naaldbossen.</a:t>
            </a:r>
            <a:endParaRPr lang="nl-NL"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242" y="1988840"/>
            <a:ext cx="2533650"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514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Parnassia</a:t>
            </a:r>
            <a:endParaRPr lang="nl-NL" dirty="0"/>
          </a:p>
        </p:txBody>
      </p:sp>
      <p:sp>
        <p:nvSpPr>
          <p:cNvPr id="3" name="Tijdelijke aanduiding voor inhoud 2"/>
          <p:cNvSpPr>
            <a:spLocks noGrp="1"/>
          </p:cNvSpPr>
          <p:nvPr>
            <p:ph idx="1"/>
          </p:nvPr>
        </p:nvSpPr>
        <p:spPr>
          <a:xfrm>
            <a:off x="457200" y="1646237"/>
            <a:ext cx="4546848" cy="4526280"/>
          </a:xfrm>
        </p:spPr>
        <p:txBody>
          <a:bodyPr>
            <a:normAutofit/>
          </a:bodyPr>
          <a:lstStyle/>
          <a:p>
            <a:r>
              <a:rPr lang="nl-NL" sz="1600" dirty="0" smtClean="0"/>
              <a:t>Zeldzaam </a:t>
            </a:r>
            <a:r>
              <a:rPr lang="nl-NL" sz="1600" dirty="0"/>
              <a:t>geworden door ontwatering en hogere bemestingsgraad. De plant is wettelijk beschermd. Nu groeit ze het meest in vochtige duinvalleien en op drooggevallen zandplaten in afgesloten zeearmen. </a:t>
            </a:r>
            <a:endParaRPr lang="nl-NL" sz="1600" dirty="0" smtClean="0"/>
          </a:p>
          <a:p>
            <a:endParaRPr lang="nl-NL" sz="1600" dirty="0"/>
          </a:p>
          <a:p>
            <a:r>
              <a:rPr lang="nl-NL" sz="1600" dirty="0" smtClean="0"/>
              <a:t>Parnassia </a:t>
            </a:r>
            <a:r>
              <a:rPr lang="nl-NL" sz="1600" dirty="0"/>
              <a:t>wordt in Nederland wettelijk beschermd en staat op de Nederlandse Rode lijst (planten) van 2000 als vrij zeldzaam en zeer sterk in aantal afgenomen. De soort is redelijk aanwezig in het gebied rond Lauwersoog</a:t>
            </a:r>
            <a:r>
              <a:rPr lang="nl-NL" sz="1600" dirty="0" smtClean="0"/>
              <a:t>.</a:t>
            </a:r>
          </a:p>
          <a:p>
            <a:endParaRPr lang="nl-NL" sz="1600" dirty="0" smtClean="0"/>
          </a:p>
          <a:p>
            <a:r>
              <a:rPr lang="nl-NL" sz="1600" dirty="0"/>
              <a:t>Parnassia groeit vaak in gezelschap van orchideeën.</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84784"/>
            <a:ext cx="3280401" cy="4987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5079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Rietorchis</a:t>
            </a:r>
            <a:endParaRPr lang="nl-NL" dirty="0"/>
          </a:p>
        </p:txBody>
      </p:sp>
      <p:sp>
        <p:nvSpPr>
          <p:cNvPr id="3" name="Tijdelijke aanduiding voor inhoud 2"/>
          <p:cNvSpPr>
            <a:spLocks noGrp="1"/>
          </p:cNvSpPr>
          <p:nvPr>
            <p:ph idx="1"/>
          </p:nvPr>
        </p:nvSpPr>
        <p:spPr>
          <a:xfrm>
            <a:off x="457200" y="1646237"/>
            <a:ext cx="3970784" cy="4526280"/>
          </a:xfrm>
        </p:spPr>
        <p:txBody>
          <a:bodyPr>
            <a:normAutofit/>
          </a:bodyPr>
          <a:lstStyle/>
          <a:p>
            <a:r>
              <a:rPr lang="nl-NL" sz="1600" dirty="0" smtClean="0"/>
              <a:t>Groeit op oevers en natte graslanden</a:t>
            </a:r>
            <a:endParaRPr lang="nl-NL" sz="16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690688"/>
            <a:ext cx="3384376" cy="464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515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Waterdrieblad</a:t>
            </a:r>
            <a:endParaRPr lang="nl-NL" dirty="0"/>
          </a:p>
        </p:txBody>
      </p:sp>
      <p:sp>
        <p:nvSpPr>
          <p:cNvPr id="3" name="Tijdelijke aanduiding voor inhoud 2"/>
          <p:cNvSpPr>
            <a:spLocks noGrp="1"/>
          </p:cNvSpPr>
          <p:nvPr>
            <p:ph idx="1"/>
          </p:nvPr>
        </p:nvSpPr>
        <p:spPr/>
        <p:txBody>
          <a:bodyPr>
            <a:normAutofit/>
          </a:bodyPr>
          <a:lstStyle/>
          <a:p>
            <a:r>
              <a:rPr lang="nl-NL" sz="1600" dirty="0" smtClean="0"/>
              <a:t>Water / oever</a:t>
            </a:r>
            <a:endParaRPr lang="nl-NL" sz="16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9419" y="1772816"/>
            <a:ext cx="4518317"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56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Tongvaren</a:t>
            </a:r>
            <a:endParaRPr lang="nl-NL" dirty="0"/>
          </a:p>
        </p:txBody>
      </p:sp>
      <p:sp>
        <p:nvSpPr>
          <p:cNvPr id="3" name="Tijdelijke aanduiding voor inhoud 2"/>
          <p:cNvSpPr>
            <a:spLocks noGrp="1"/>
          </p:cNvSpPr>
          <p:nvPr>
            <p:ph idx="1"/>
          </p:nvPr>
        </p:nvSpPr>
        <p:spPr>
          <a:xfrm>
            <a:off x="457200" y="1646237"/>
            <a:ext cx="2746648" cy="4526280"/>
          </a:xfrm>
        </p:spPr>
        <p:txBody>
          <a:bodyPr>
            <a:normAutofit/>
          </a:bodyPr>
          <a:lstStyle/>
          <a:p>
            <a:r>
              <a:rPr lang="nl-NL" sz="1600" dirty="0" smtClean="0"/>
              <a:t>Kalkhoudende</a:t>
            </a:r>
            <a:r>
              <a:rPr lang="nl-NL" sz="1600" dirty="0"/>
              <a:t>, </a:t>
            </a:r>
            <a:r>
              <a:rPr lang="nl-NL" sz="1600" dirty="0" smtClean="0"/>
              <a:t>stenige en vochtige </a:t>
            </a:r>
            <a:r>
              <a:rPr lang="nl-NL" sz="1600" dirty="0"/>
              <a:t>grond onder een fiks bosdek.</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10" y="1628800"/>
            <a:ext cx="5376598"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626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Eekhoorn		</a:t>
            </a:r>
            <a:endParaRPr lang="nl-NL" dirty="0"/>
          </a:p>
        </p:txBody>
      </p:sp>
      <p:sp>
        <p:nvSpPr>
          <p:cNvPr id="3" name="Tijdelijke aanduiding voor inhoud 2"/>
          <p:cNvSpPr>
            <a:spLocks noGrp="1"/>
          </p:cNvSpPr>
          <p:nvPr>
            <p:ph idx="1"/>
          </p:nvPr>
        </p:nvSpPr>
        <p:spPr/>
        <p:txBody>
          <a:bodyPr>
            <a:normAutofit/>
          </a:bodyPr>
          <a:lstStyle/>
          <a:p>
            <a:r>
              <a:rPr lang="nl-NL" sz="1200" dirty="0"/>
              <a:t>Eekhoorns bouwen nesten in bomen die vooral in de winter, wanneer er geen blad aan de bomen zit, goed waarneembaar zijn. Het nest is bolvormig, zo groot als een voetbal en heeft een doorsnede van 30 tot 50 cm. Het wordt op minstens 5 meter boven de grond gebouwd. Van binnen zijn de nesten bekleed met zacht materiaal zoals bast, gras, mos of wol. Soms gebruiken ze ook boomholten, oude kraaien- of eksternesten of grote nestkasten als nestplaats. Naast één hoofdnest zijn ook vijf tot zes kleinere 'reservenesten' in gebruik. Soms bouwen eekhoorns nesten hoog in de boomkroon. Daardoor kan verwarring met ekster ontstaan, maar de eekhoorn gebruikt twijgen met bladeren en deze takken zijn dunner dan de takken die eksters doorgaans gebruiken.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785" y="3140968"/>
            <a:ext cx="6072885" cy="323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7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Vliegend hert</a:t>
            </a:r>
            <a:endParaRPr lang="nl-NL" dirty="0"/>
          </a:p>
        </p:txBody>
      </p:sp>
      <p:sp>
        <p:nvSpPr>
          <p:cNvPr id="3" name="Tijdelijke aanduiding voor inhoud 2"/>
          <p:cNvSpPr>
            <a:spLocks noGrp="1"/>
          </p:cNvSpPr>
          <p:nvPr>
            <p:ph idx="1"/>
          </p:nvPr>
        </p:nvSpPr>
        <p:spPr>
          <a:xfrm>
            <a:off x="457200" y="1646237"/>
            <a:ext cx="3318530" cy="4526280"/>
          </a:xfrm>
        </p:spPr>
        <p:txBody>
          <a:bodyPr>
            <a:normAutofit fontScale="92500" lnSpcReduction="10000"/>
          </a:bodyPr>
          <a:lstStyle/>
          <a:p>
            <a:r>
              <a:rPr lang="nl-NL" sz="1600" i="1" dirty="0"/>
              <a:t>In een tuin in het Limburgse </a:t>
            </a:r>
            <a:r>
              <a:rPr lang="nl-NL" sz="1600" i="1" dirty="0" err="1"/>
              <a:t>Hoensbroek</a:t>
            </a:r>
            <a:r>
              <a:rPr lang="nl-NL" sz="1600" i="1" dirty="0"/>
              <a:t> is een vliegend hert gevonden. Het dier was dood toen het werd aangetroffen, maar Stichting Instandhouding Kleine Landschapselementen (IKL) spreekt toch vond een bijzondere vondst.</a:t>
            </a:r>
          </a:p>
          <a:p>
            <a:endParaRPr lang="nl-NL" sz="1600" i="1" dirty="0"/>
          </a:p>
          <a:p>
            <a:r>
              <a:rPr lang="nl-NL" sz="1600" i="1" dirty="0"/>
              <a:t>Vliegende herten komen namelijk zelden voor. De keversoort wordt vooral gespot in zuid- en centraal Europa. In Nederland zijn deze insecten met uitsterven bedreigd. Bijzonder is dat het larftraject voor het vliegende hert zo'n vier tot acht jaar duurt. </a:t>
            </a:r>
            <a:r>
              <a:rPr lang="nl-NL" sz="1600" b="1" i="1" dirty="0"/>
              <a:t>Het beestje heeft zacht, rottend eikenhout nodig om te overleven</a:t>
            </a:r>
            <a:r>
              <a:rPr lang="nl-NL" sz="1600" i="1" dirty="0"/>
              <a:t>.</a:t>
            </a:r>
          </a:p>
          <a:p>
            <a:endParaRPr lang="nl-NL"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5730" y="2924944"/>
            <a:ext cx="4895219" cy="3359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730" y="1476384"/>
            <a:ext cx="2419040" cy="1609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2225" y="1484195"/>
            <a:ext cx="2325322" cy="1561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6660232" y="2636912"/>
            <a:ext cx="1227003" cy="369332"/>
          </a:xfrm>
          <a:prstGeom prst="rect">
            <a:avLst/>
          </a:prstGeom>
          <a:noFill/>
        </p:spPr>
        <p:txBody>
          <a:bodyPr wrap="none" rtlCol="0">
            <a:spAutoFit/>
          </a:bodyPr>
          <a:lstStyle/>
          <a:p>
            <a:r>
              <a:rPr lang="nl-NL" dirty="0" smtClean="0"/>
              <a:t>engerling</a:t>
            </a:r>
            <a:endParaRPr lang="nl-NL" dirty="0"/>
          </a:p>
        </p:txBody>
      </p:sp>
      <p:sp>
        <p:nvSpPr>
          <p:cNvPr id="5" name="Tekstvak 4"/>
          <p:cNvSpPr txBox="1"/>
          <p:nvPr/>
        </p:nvSpPr>
        <p:spPr>
          <a:xfrm>
            <a:off x="3893840" y="2716934"/>
            <a:ext cx="2271519" cy="369332"/>
          </a:xfrm>
          <a:prstGeom prst="rect">
            <a:avLst/>
          </a:prstGeom>
          <a:noFill/>
        </p:spPr>
        <p:txBody>
          <a:bodyPr wrap="none" rtlCol="0">
            <a:spAutoFit/>
          </a:bodyPr>
          <a:lstStyle/>
          <a:p>
            <a:r>
              <a:rPr lang="nl-NL" dirty="0" smtClean="0"/>
              <a:t>Larve vliegend hert</a:t>
            </a:r>
            <a:endParaRPr lang="nl-NL" dirty="0"/>
          </a:p>
        </p:txBody>
      </p:sp>
    </p:spTree>
    <p:extLst>
      <p:ext uri="{BB962C8B-B14F-4D97-AF65-F5344CB8AC3E}">
        <p14:creationId xmlns:p14="http://schemas.microsoft.com/office/powerpoint/2010/main" val="2198829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einde</a:t>
            </a:r>
            <a:endParaRPr lang="nl-NL" dirty="0"/>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3383100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Grote bosmuis</a:t>
            </a:r>
            <a:endParaRPr lang="nl-NL" dirty="0"/>
          </a:p>
        </p:txBody>
      </p:sp>
      <p:sp>
        <p:nvSpPr>
          <p:cNvPr id="3" name="Tijdelijke aanduiding voor inhoud 2"/>
          <p:cNvSpPr>
            <a:spLocks noGrp="1"/>
          </p:cNvSpPr>
          <p:nvPr>
            <p:ph idx="1"/>
          </p:nvPr>
        </p:nvSpPr>
        <p:spPr/>
        <p:txBody>
          <a:bodyPr>
            <a:normAutofit/>
          </a:bodyPr>
          <a:lstStyle/>
          <a:p>
            <a:r>
              <a:rPr lang="nl-NL" sz="1600" dirty="0"/>
              <a:t>De grote bosmuis bouwt een nest als verblijfplaats. Het nest bekleden ze met bladeren en mos en bevindt zich meestal onder wortelstronken van grote bomen ondergronds. Soms zijn nesten te vinden in spleten in rotsen of in nestkasten. Ze graven zelden zelf een hol maar gebruiken holen van onder andere mol, konijn, woelmuizen of das. In de voortplantingstijd graaft het vrouwtje ook andere muizenholen verder uit.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140968"/>
            <a:ext cx="5937870" cy="3166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810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Steenmarter</a:t>
            </a:r>
            <a:endParaRPr lang="nl-NL" dirty="0"/>
          </a:p>
        </p:txBody>
      </p:sp>
      <p:sp>
        <p:nvSpPr>
          <p:cNvPr id="3" name="Tijdelijke aanduiding voor inhoud 2"/>
          <p:cNvSpPr>
            <a:spLocks noGrp="1"/>
          </p:cNvSpPr>
          <p:nvPr>
            <p:ph idx="1"/>
          </p:nvPr>
        </p:nvSpPr>
        <p:spPr/>
        <p:txBody>
          <a:bodyPr>
            <a:normAutofit/>
          </a:bodyPr>
          <a:lstStyle/>
          <a:p>
            <a:r>
              <a:rPr lang="nl-NL" sz="1500" dirty="0"/>
              <a:t>De steenmarter heeft binnen zijn leefgebied soms wel tientallen schuilplaatsen, die hij echter niet allemaal even frequent gebruikt. Dit kunnen bijvoorbeeld boomholtes, takkenhopen, dichte struwelen, zolders of kruipruimtes zijn. Maar ook spouwmuren of ruimten onder de dakbedekkingen. De steenmarter kan al door openingen van 5-6 cm kruipen om bij een schuilplaats te komen</a:t>
            </a:r>
            <a:r>
              <a:rPr lang="nl-NL"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092003"/>
            <a:ext cx="4669110" cy="3128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5342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Moerasparelmoervlinder</a:t>
            </a:r>
            <a:endParaRPr lang="nl-NL" dirty="0"/>
          </a:p>
        </p:txBody>
      </p:sp>
      <p:sp>
        <p:nvSpPr>
          <p:cNvPr id="3" name="Tijdelijke aanduiding voor inhoud 2"/>
          <p:cNvSpPr>
            <a:spLocks noGrp="1"/>
          </p:cNvSpPr>
          <p:nvPr>
            <p:ph idx="1"/>
          </p:nvPr>
        </p:nvSpPr>
        <p:spPr/>
        <p:txBody>
          <a:bodyPr>
            <a:normAutofit/>
          </a:bodyPr>
          <a:lstStyle/>
          <a:p>
            <a:r>
              <a:rPr lang="nl-NL" sz="1400" dirty="0"/>
              <a:t>De moerasparelmoervlinder leefde in vochtige, schrale graslanden en blauwgraslanden. De waardplant moet in voldoende dichtheid voorkomen: tussen de 1 en 9 planten per 3 m2. De soort kwam ook voor in droge, schrale kalkgraslanden. Daar is de waardplant duifkruid.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255" y="2780928"/>
            <a:ext cx="4773758" cy="3581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Succisa pratensis0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5" y="2780928"/>
            <a:ext cx="2683807" cy="358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285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Kleine modderkruiper</a:t>
            </a:r>
            <a:endParaRPr lang="nl-NL" dirty="0"/>
          </a:p>
        </p:txBody>
      </p:sp>
      <p:sp>
        <p:nvSpPr>
          <p:cNvPr id="3" name="Tijdelijke aanduiding voor inhoud 2"/>
          <p:cNvSpPr>
            <a:spLocks noGrp="1"/>
          </p:cNvSpPr>
          <p:nvPr>
            <p:ph idx="1"/>
          </p:nvPr>
        </p:nvSpPr>
        <p:spPr/>
        <p:txBody>
          <a:bodyPr/>
          <a:lstStyle/>
          <a:p>
            <a:r>
              <a:rPr lang="nl-NL" sz="1400" dirty="0" smtClean="0"/>
              <a:t>Verblijfplaats: stilstaande </a:t>
            </a:r>
            <a:r>
              <a:rPr lang="nl-NL" sz="1400" dirty="0"/>
              <a:t>wateren, zoals sloten poelen en plassen en de stromingsluwe delen van stromende wateren, zoals weteringen en beken.</a:t>
            </a:r>
          </a:p>
          <a:p>
            <a:endParaRPr lang="nl-NL"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19872" y="2420888"/>
            <a:ext cx="4704523"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99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Bermpje</a:t>
            </a:r>
            <a:endParaRPr lang="nl-NL" dirty="0"/>
          </a:p>
        </p:txBody>
      </p:sp>
      <p:sp>
        <p:nvSpPr>
          <p:cNvPr id="3" name="Tijdelijke aanduiding voor inhoud 2"/>
          <p:cNvSpPr>
            <a:spLocks noGrp="1"/>
          </p:cNvSpPr>
          <p:nvPr>
            <p:ph idx="1"/>
          </p:nvPr>
        </p:nvSpPr>
        <p:spPr/>
        <p:txBody>
          <a:bodyPr/>
          <a:lstStyle/>
          <a:p>
            <a:r>
              <a:rPr lang="nl-NL" dirty="0" smtClean="0"/>
              <a:t>Biotoop: zoetwater en moeras</a:t>
            </a:r>
            <a:endParaRPr lang="nl-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662742"/>
            <a:ext cx="4986858" cy="330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806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Bijenorchis</a:t>
            </a:r>
            <a:endParaRPr lang="nl-NL" dirty="0"/>
          </a:p>
        </p:txBody>
      </p:sp>
      <p:sp>
        <p:nvSpPr>
          <p:cNvPr id="3" name="Tijdelijke aanduiding voor inhoud 2"/>
          <p:cNvSpPr>
            <a:spLocks noGrp="1"/>
          </p:cNvSpPr>
          <p:nvPr>
            <p:ph idx="1"/>
          </p:nvPr>
        </p:nvSpPr>
        <p:spPr/>
        <p:txBody>
          <a:bodyPr>
            <a:normAutofit/>
          </a:bodyPr>
          <a:lstStyle/>
          <a:p>
            <a:r>
              <a:rPr lang="nl-NL" sz="1400" dirty="0"/>
              <a:t>De plant groeit op kalkhoudend, vochtig zandgrasland als in duinen en industrieterreinen. De plant groeit zowel in de volle zon als op licht beschaduwde plaatsen. In Nederland loopt het verspreidingsgebied vanuit het westen (Noord- en Zuid-Holland) via Zeeland en Nederlands Limburg naar België; de plant is de laatste jaren in opkomst.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708920"/>
            <a:ext cx="6142863"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861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Daslook</a:t>
            </a:r>
            <a:endParaRPr lang="nl-NL" dirty="0"/>
          </a:p>
        </p:txBody>
      </p:sp>
      <p:sp>
        <p:nvSpPr>
          <p:cNvPr id="3" name="Tijdelijke aanduiding voor inhoud 2"/>
          <p:cNvSpPr>
            <a:spLocks noGrp="1"/>
          </p:cNvSpPr>
          <p:nvPr>
            <p:ph idx="1"/>
          </p:nvPr>
        </p:nvSpPr>
        <p:spPr/>
        <p:txBody>
          <a:bodyPr/>
          <a:lstStyle/>
          <a:p>
            <a:r>
              <a:rPr lang="nl-NL" dirty="0" smtClean="0"/>
              <a:t>Groeiplaats: parken en buitenplaatsen</a:t>
            </a:r>
            <a:endParaRPr lang="nl-NL"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95" t="40831" r="18821" b="34731"/>
          <a:stretch/>
        </p:blipFill>
        <p:spPr bwMode="auto">
          <a:xfrm>
            <a:off x="4644008" y="2132856"/>
            <a:ext cx="3782109" cy="4296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9" t="8764" r="18467" b="7607"/>
          <a:stretch/>
        </p:blipFill>
        <p:spPr bwMode="auto">
          <a:xfrm>
            <a:off x="827584" y="2492896"/>
            <a:ext cx="3554423" cy="231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59987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796D14A1D5944EBFF95EECFD7ED31F" ma:contentTypeVersion="0" ma:contentTypeDescription="Een nieuw document maken." ma:contentTypeScope="" ma:versionID="def9c0cee85eab05e00eab6448935eea">
  <xsd:schema xmlns:xsd="http://www.w3.org/2001/XMLSchema" xmlns:xs="http://www.w3.org/2001/XMLSchema" xmlns:p="http://schemas.microsoft.com/office/2006/metadata/properties" targetNamespace="http://schemas.microsoft.com/office/2006/metadata/properties" ma:root="true" ma:fieldsID="d519baa4e29139ff335306ec453e2c0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BF5FFB-2814-4DA5-BD00-6DDEAA2F0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2C27FC-8108-43CF-A891-7BFBAFB42191}">
  <ds:schemaRefs>
    <ds:schemaRef ds:uri="http://schemas.microsoft.com/sharepoint/v3/contenttype/forms"/>
  </ds:schemaRefs>
</ds:datastoreItem>
</file>

<file path=customXml/itemProps3.xml><?xml version="1.0" encoding="utf-8"?>
<ds:datastoreItem xmlns:ds="http://schemas.openxmlformats.org/officeDocument/2006/customXml" ds:itemID="{C6F3EB2D-7C95-4785-BFB8-19E1FA4A2D79}">
  <ds:schemaRefs>
    <ds:schemaRef ds:uri="http://schemas.openxmlformats.org/package/2006/metadata/core-properties"/>
    <ds:schemaRef ds:uri="http://schemas.microsoft.com/office/2006/documentManagement/types"/>
    <ds:schemaRef ds:uri="http://purl.org/dc/elements/1.1/"/>
    <ds:schemaRef ds:uri="http://purl.org/dc/dcmitype/"/>
    <ds:schemaRef ds:uri="http://www.w3.org/XML/1998/namespace"/>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392</TotalTime>
  <Words>956</Words>
  <Application>Microsoft Office PowerPoint</Application>
  <PresentationFormat>Diavoorstelling (4:3)</PresentationFormat>
  <Paragraphs>55</Paragraphs>
  <Slides>21</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21</vt:i4>
      </vt:variant>
    </vt:vector>
  </HeadingPairs>
  <TitlesOfParts>
    <vt:vector size="24" baseType="lpstr">
      <vt:lpstr>Rockwell</vt:lpstr>
      <vt:lpstr>Wingdings 2</vt:lpstr>
      <vt:lpstr>Gieterij</vt:lpstr>
      <vt:lpstr>Flora en Faunawet </vt:lpstr>
      <vt:lpstr> Eekhoorn  </vt:lpstr>
      <vt:lpstr>Grote bosmuis</vt:lpstr>
      <vt:lpstr>Steenmarter</vt:lpstr>
      <vt:lpstr>Moerasparelmoervlinder</vt:lpstr>
      <vt:lpstr>Kleine modderkruiper</vt:lpstr>
      <vt:lpstr>Bermpje</vt:lpstr>
      <vt:lpstr>Bijenorchis</vt:lpstr>
      <vt:lpstr>Daslook</vt:lpstr>
      <vt:lpstr>Gele helmbloem</vt:lpstr>
      <vt:lpstr>Gevlekte orchis</vt:lpstr>
      <vt:lpstr> Jeneverbes</vt:lpstr>
      <vt:lpstr>Kleine zonnedauw</vt:lpstr>
      <vt:lpstr>Kluwenklokje</vt:lpstr>
      <vt:lpstr>Koraalwortel</vt:lpstr>
      <vt:lpstr>Parnassia</vt:lpstr>
      <vt:lpstr> Rietorchis</vt:lpstr>
      <vt:lpstr> Waterdrieblad</vt:lpstr>
      <vt:lpstr>Tongvaren</vt:lpstr>
      <vt:lpstr>Vliegend hert</vt:lpstr>
      <vt:lpstr>einde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Flora en Faunawet</dc:title>
  <dc:creator>laptop</dc:creator>
  <cp:lastModifiedBy>Hannie Kwant</cp:lastModifiedBy>
  <cp:revision>15</cp:revision>
  <dcterms:created xsi:type="dcterms:W3CDTF">2014-01-29T13:46:38Z</dcterms:created>
  <dcterms:modified xsi:type="dcterms:W3CDTF">2016-01-20T16:21:15Z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0x010100AD796D14A1D5944EBFF95EECFD7ED31F</vt:lpwstr>
  </property>
  <property fmtid="{D5CDD505-2E9C-101B-9397-08002B2CF9AE}" pid="3" name="IsMyDocuments">
    <vt:bool>true</vt:bool>
  </property>
</Properties>
</file>